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52"/>
  </p:notesMasterIdLst>
  <p:sldIdLst>
    <p:sldId id="256" r:id="rId3"/>
    <p:sldId id="337" r:id="rId4"/>
    <p:sldId id="338" r:id="rId5"/>
    <p:sldId id="346" r:id="rId6"/>
    <p:sldId id="301" r:id="rId7"/>
    <p:sldId id="321" r:id="rId8"/>
    <p:sldId id="340" r:id="rId9"/>
    <p:sldId id="303" r:id="rId10"/>
    <p:sldId id="343" r:id="rId11"/>
    <p:sldId id="304" r:id="rId12"/>
    <p:sldId id="324" r:id="rId13"/>
    <p:sldId id="348" r:id="rId14"/>
    <p:sldId id="369" r:id="rId15"/>
    <p:sldId id="353" r:id="rId16"/>
    <p:sldId id="354" r:id="rId17"/>
    <p:sldId id="307" r:id="rId18"/>
    <p:sldId id="332" r:id="rId19"/>
    <p:sldId id="306" r:id="rId20"/>
    <p:sldId id="326" r:id="rId21"/>
    <p:sldId id="359" r:id="rId22"/>
    <p:sldId id="360" r:id="rId23"/>
    <p:sldId id="350" r:id="rId24"/>
    <p:sldId id="351" r:id="rId25"/>
    <p:sldId id="352" r:id="rId26"/>
    <p:sldId id="361" r:id="rId27"/>
    <p:sldId id="372" r:id="rId28"/>
    <p:sldId id="373" r:id="rId29"/>
    <p:sldId id="308" r:id="rId30"/>
    <p:sldId id="316" r:id="rId31"/>
    <p:sldId id="328" r:id="rId32"/>
    <p:sldId id="333" r:id="rId33"/>
    <p:sldId id="370" r:id="rId34"/>
    <p:sldId id="371" r:id="rId35"/>
    <p:sldId id="310" r:id="rId36"/>
    <p:sldId id="317" r:id="rId37"/>
    <p:sldId id="330" r:id="rId38"/>
    <p:sldId id="363" r:id="rId39"/>
    <p:sldId id="311" r:id="rId40"/>
    <p:sldId id="298" r:id="rId41"/>
    <p:sldId id="334" r:id="rId42"/>
    <p:sldId id="335" r:id="rId43"/>
    <p:sldId id="367" r:id="rId44"/>
    <p:sldId id="365" r:id="rId45"/>
    <p:sldId id="366" r:id="rId46"/>
    <p:sldId id="345" r:id="rId47"/>
    <p:sldId id="368" r:id="rId48"/>
    <p:sldId id="300" r:id="rId49"/>
    <p:sldId id="347" r:id="rId50"/>
    <p:sldId id="34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81997" autoAdjust="0"/>
  </p:normalViewPr>
  <p:slideViewPr>
    <p:cSldViewPr snapToGrid="0">
      <p:cViewPr>
        <p:scale>
          <a:sx n="100" d="100"/>
          <a:sy n="100" d="100"/>
        </p:scale>
        <p:origin x="2624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4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1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7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A68CA3-21CE-4263-9096-DD522C3383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3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matlabcentral/answers/57444-faq-why-is-0-3-0-2-0-1-not-equal-to-zero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mathworks.com/help/matlab/ref/round.html#buftmpz-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Built-in Functions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AE121</a:t>
            </a:r>
            <a:r>
              <a:rPr lang="en-US" b="1" dirty="0"/>
              <a:t>: Computational Method</a:t>
            </a:r>
            <a:endParaRPr lang="en-US" b="1" dirty="0" smtClean="0"/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2019-05-28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Available Trigonometric Functions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1299" y="1047748"/>
            <a:ext cx="9948905" cy="5361289"/>
            <a:chOff x="241300" y="1047749"/>
            <a:chExt cx="8572498" cy="453750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8" b="37312"/>
            <a:stretch/>
          </p:blipFill>
          <p:spPr bwMode="auto">
            <a:xfrm>
              <a:off x="241300" y="1047749"/>
              <a:ext cx="8572498" cy="349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68" b="332"/>
            <a:stretch/>
          </p:blipFill>
          <p:spPr bwMode="auto">
            <a:xfrm>
              <a:off x="241300" y="4539049"/>
              <a:ext cx="8572498" cy="1046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40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Trigonometric 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186506"/>
            <a:ext cx="7381386" cy="307245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1299" y="1087395"/>
            <a:ext cx="7381387" cy="4695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762" y="1087395"/>
            <a:ext cx="1749253" cy="32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1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Trigonometric </a:t>
            </a:r>
            <a:r>
              <a:rPr lang="en-US" dirty="0" smtClean="0"/>
              <a:t>Functions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97115"/>
            <a:ext cx="6255109" cy="2040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72" y="1350362"/>
            <a:ext cx="2445253" cy="279241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793997" y="1350362"/>
            <a:ext cx="2445253" cy="5927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48800" y="2202548"/>
            <a:ext cx="297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cs typeface="Arial" pitchFamily="34" charset="0"/>
              </a:rPr>
              <a:t>Why isn’t 30 degrees?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300" y="4811989"/>
            <a:ext cx="442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cs typeface="Arial" pitchFamily="34" charset="0"/>
              </a:rPr>
              <a:t>is_true</a:t>
            </a:r>
            <a:r>
              <a:rPr lang="en-US" sz="2400" b="1" dirty="0" smtClean="0">
                <a:cs typeface="Arial" pitchFamily="34" charset="0"/>
              </a:rPr>
              <a:t> = (</a:t>
            </a:r>
            <a:r>
              <a:rPr lang="en-US" sz="2400" b="1" dirty="0" err="1" smtClean="0">
                <a:cs typeface="Arial" pitchFamily="34" charset="0"/>
              </a:rPr>
              <a:t>ang_deg</a:t>
            </a:r>
            <a:r>
              <a:rPr lang="en-US" sz="2400" b="1" dirty="0" smtClean="0">
                <a:cs typeface="Arial" pitchFamily="34" charset="0"/>
              </a:rPr>
              <a:t> == 30)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300" y="3759347"/>
            <a:ext cx="6255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Arial" pitchFamily="34" charset="0"/>
              </a:rPr>
              <a:t>Pi is irrational and has infinite number of digits in its decimal representation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10412" y="4884530"/>
            <a:ext cx="4676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cs typeface="Arial" pitchFamily="34" charset="0"/>
              </a:rPr>
              <a:t>Please do not directly check the </a:t>
            </a:r>
            <a:r>
              <a:rPr lang="en-US" sz="2000" b="1" dirty="0">
                <a:solidFill>
                  <a:srgbClr val="FF0000"/>
                </a:solidFill>
                <a:cs typeface="Arial" pitchFamily="34" charset="0"/>
              </a:rPr>
              <a:t>equality between numbers in double precision.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1300" y="6100886"/>
            <a:ext cx="442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cs typeface="Arial" pitchFamily="34" charset="0"/>
              </a:rPr>
              <a:t>is_true</a:t>
            </a:r>
            <a:r>
              <a:rPr lang="en-US" sz="2400" b="1" dirty="0" smtClean="0">
                <a:cs typeface="Arial" pitchFamily="34" charset="0"/>
              </a:rPr>
              <a:t> = (</a:t>
            </a:r>
            <a:r>
              <a:rPr lang="en-US" sz="2400" b="1" dirty="0" err="1" smtClean="0">
                <a:cs typeface="Arial" pitchFamily="34" charset="0"/>
              </a:rPr>
              <a:t>ang_deg</a:t>
            </a:r>
            <a:r>
              <a:rPr lang="en-US" sz="2400" b="1" dirty="0" smtClean="0">
                <a:cs typeface="Arial" pitchFamily="34" charset="0"/>
              </a:rPr>
              <a:t> - 30) &lt; 10^-5;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27958" y="6100886"/>
            <a:ext cx="2787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recommendation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27834" y="4849323"/>
            <a:ext cx="2568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not working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300" y="5469013"/>
            <a:ext cx="4422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cs typeface="Arial" pitchFamily="34" charset="0"/>
              </a:rPr>
              <a:t>is_true</a:t>
            </a:r>
            <a:r>
              <a:rPr lang="en-US" sz="2400" b="1" dirty="0" smtClean="0">
                <a:cs typeface="Arial" pitchFamily="34" charset="0"/>
              </a:rPr>
              <a:t> = (round(</a:t>
            </a:r>
            <a:r>
              <a:rPr lang="en-US" sz="2400" b="1" dirty="0" err="1" smtClean="0">
                <a:cs typeface="Arial" pitchFamily="34" charset="0"/>
              </a:rPr>
              <a:t>ang_deg</a:t>
            </a:r>
            <a:r>
              <a:rPr lang="en-US" sz="2400" b="1" dirty="0" smtClean="0">
                <a:cs typeface="Arial" pitchFamily="34" charset="0"/>
              </a:rPr>
              <a:t>) == 30)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27959" y="5501379"/>
            <a:ext cx="2568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working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Computational Limit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640"/>
          <a:stretch/>
        </p:blipFill>
        <p:spPr>
          <a:xfrm>
            <a:off x="241300" y="1037859"/>
            <a:ext cx="4526307" cy="2752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8718" b="31425"/>
          <a:stretch/>
        </p:blipFill>
        <p:spPr>
          <a:xfrm>
            <a:off x="5037137" y="1037859"/>
            <a:ext cx="5049581" cy="306741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9066"/>
          <a:stretch/>
        </p:blipFill>
        <p:spPr>
          <a:xfrm>
            <a:off x="7032023" y="3790584"/>
            <a:ext cx="4626577" cy="29118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92615" y="4806624"/>
            <a:ext cx="5779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Recommendation: Do not use ‘==‘ when you compare numbers in a double precision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1905"/>
          <a:stretch/>
        </p:blipFill>
        <p:spPr>
          <a:xfrm>
            <a:off x="241300" y="981075"/>
            <a:ext cx="10734675" cy="422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5362575"/>
            <a:ext cx="107918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 in </a:t>
            </a:r>
            <a:r>
              <a:rPr lang="en-US" dirty="0" smtClean="0"/>
              <a:t>MATLAB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975090"/>
            <a:ext cx="9144000" cy="588291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75658"/>
              </p:ext>
            </p:extLst>
          </p:nvPr>
        </p:nvGraphicFramePr>
        <p:xfrm>
          <a:off x="9715548" y="1595436"/>
          <a:ext cx="1851024" cy="14838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00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61700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617008">
                  <a:extLst>
                    <a:ext uri="{9D8B030D-6E8A-4147-A177-3AD203B41FA5}">
                      <a16:colId xmlns:a16="http://schemas.microsoft.com/office/drawing/2014/main" val="3008132794"/>
                    </a:ext>
                  </a:extLst>
                </a:gridCol>
              </a:tblGrid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186527976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12292"/>
              </p:ext>
            </p:extLst>
          </p:nvPr>
        </p:nvGraphicFramePr>
        <p:xfrm>
          <a:off x="9715548" y="3363480"/>
          <a:ext cx="1851024" cy="494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00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61700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617008">
                  <a:extLst>
                    <a:ext uri="{9D8B030D-6E8A-4147-A177-3AD203B41FA5}">
                      <a16:colId xmlns:a16="http://schemas.microsoft.com/office/drawing/2014/main" val="3008132794"/>
                    </a:ext>
                  </a:extLst>
                </a:gridCol>
              </a:tblGrid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12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333707"/>
              </p:ext>
            </p:extLst>
          </p:nvPr>
        </p:nvGraphicFramePr>
        <p:xfrm>
          <a:off x="9312275" y="4596610"/>
          <a:ext cx="1851024" cy="14838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00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61700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617008">
                  <a:extLst>
                    <a:ext uri="{9D8B030D-6E8A-4147-A177-3AD203B41FA5}">
                      <a16:colId xmlns:a16="http://schemas.microsoft.com/office/drawing/2014/main" val="3008132794"/>
                    </a:ext>
                  </a:extLst>
                </a:gridCol>
              </a:tblGrid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186527976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074217"/>
              </p:ext>
            </p:extLst>
          </p:nvPr>
        </p:nvGraphicFramePr>
        <p:xfrm>
          <a:off x="11341101" y="4596610"/>
          <a:ext cx="617008" cy="14838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700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</a:tblGrid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24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1865279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1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Sums and Products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" b="52267"/>
          <a:stretch/>
        </p:blipFill>
        <p:spPr bwMode="auto">
          <a:xfrm>
            <a:off x="241300" y="1027079"/>
            <a:ext cx="10105858" cy="558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Sum and Product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3964"/>
          <a:stretch/>
        </p:blipFill>
        <p:spPr>
          <a:xfrm>
            <a:off x="241300" y="1040026"/>
            <a:ext cx="6606990" cy="3903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641" y="1855143"/>
            <a:ext cx="2693902" cy="432892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487" y="1265237"/>
            <a:ext cx="4387729" cy="1795463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233862"/>
              </p:ext>
            </p:extLst>
          </p:nvPr>
        </p:nvGraphicFramePr>
        <p:xfrm>
          <a:off x="5161683" y="4401029"/>
          <a:ext cx="3135336" cy="989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112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1045112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1045112">
                  <a:extLst>
                    <a:ext uri="{9D8B030D-6E8A-4147-A177-3AD203B41FA5}">
                      <a16:colId xmlns:a16="http://schemas.microsoft.com/office/drawing/2014/main" val="3008132794"/>
                    </a:ext>
                  </a:extLst>
                </a:gridCol>
              </a:tblGrid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marL="66720" marR="66720" marT="33360" marB="33360"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4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Averages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b="622"/>
          <a:stretch/>
        </p:blipFill>
        <p:spPr bwMode="auto">
          <a:xfrm>
            <a:off x="311150" y="1085849"/>
            <a:ext cx="7588250" cy="543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147" y="2995531"/>
            <a:ext cx="2589213" cy="27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0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Averages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984807"/>
            <a:ext cx="2460711" cy="5812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08" y="1003857"/>
            <a:ext cx="8963472" cy="14250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08" y="2598978"/>
            <a:ext cx="5895975" cy="379474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Rounded Rectangle 10"/>
          <p:cNvSpPr/>
          <p:nvPr/>
        </p:nvSpPr>
        <p:spPr>
          <a:xfrm>
            <a:off x="95250" y="1716366"/>
            <a:ext cx="2724150" cy="176025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743110"/>
              </p:ext>
            </p:extLst>
          </p:nvPr>
        </p:nvGraphicFramePr>
        <p:xfrm>
          <a:off x="8260081" y="4322290"/>
          <a:ext cx="3614420" cy="1978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884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3008132794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4190644369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2315620583"/>
                    </a:ext>
                  </a:extLst>
                </a:gridCol>
              </a:tblGrid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7976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91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Rounding Functions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60" b="1898"/>
          <a:stretch/>
        </p:blipFill>
        <p:spPr bwMode="auto">
          <a:xfrm>
            <a:off x="241300" y="1940560"/>
            <a:ext cx="11792844" cy="283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0800" y="1971582"/>
            <a:ext cx="2527300" cy="4439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sz="2200" dirty="0" smtClean="0">
                <a:cs typeface="Arial" pitchFamily="34" charset="0"/>
              </a:rPr>
              <a:t>Truncates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" b="89466"/>
          <a:stretch/>
        </p:blipFill>
        <p:spPr bwMode="auto">
          <a:xfrm>
            <a:off x="241300" y="1336039"/>
            <a:ext cx="11792844" cy="41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54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Averages (Continue)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984807"/>
            <a:ext cx="2460711" cy="5812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08" y="1003857"/>
            <a:ext cx="8963472" cy="14250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Rounded Rectangle 10"/>
          <p:cNvSpPr/>
          <p:nvPr/>
        </p:nvSpPr>
        <p:spPr>
          <a:xfrm>
            <a:off x="95250" y="3478491"/>
            <a:ext cx="2724150" cy="176025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07" y="2596494"/>
            <a:ext cx="5895975" cy="3866213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338515"/>
              </p:ext>
            </p:extLst>
          </p:nvPr>
        </p:nvGraphicFramePr>
        <p:xfrm>
          <a:off x="8260081" y="4322290"/>
          <a:ext cx="3614420" cy="1978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884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3008132794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4190644369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2315620583"/>
                    </a:ext>
                  </a:extLst>
                </a:gridCol>
              </a:tblGrid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7976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91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25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Averages (Continue)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3130"/>
          <a:stretch/>
        </p:blipFill>
        <p:spPr>
          <a:xfrm>
            <a:off x="241300" y="1815517"/>
            <a:ext cx="2460711" cy="1561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008" y="1003857"/>
            <a:ext cx="8963472" cy="14250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007" y="2596494"/>
            <a:ext cx="5316798" cy="38662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-473" b="86545"/>
          <a:stretch/>
        </p:blipFill>
        <p:spPr>
          <a:xfrm>
            <a:off x="241300" y="1001129"/>
            <a:ext cx="2460711" cy="80962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5250" y="1716364"/>
            <a:ext cx="2724150" cy="1760259"/>
          </a:xfrm>
          <a:prstGeom prst="roundRect">
            <a:avLst>
              <a:gd name="adj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338515"/>
              </p:ext>
            </p:extLst>
          </p:nvPr>
        </p:nvGraphicFramePr>
        <p:xfrm>
          <a:off x="8260081" y="4322290"/>
          <a:ext cx="3614420" cy="1978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884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3008132794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4190644369"/>
                    </a:ext>
                  </a:extLst>
                </a:gridCol>
                <a:gridCol w="722884">
                  <a:extLst>
                    <a:ext uri="{9D8B030D-6E8A-4147-A177-3AD203B41FA5}">
                      <a16:colId xmlns:a16="http://schemas.microsoft.com/office/drawing/2014/main" val="2315620583"/>
                    </a:ext>
                  </a:extLst>
                </a:gridCol>
              </a:tblGrid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79767"/>
                  </a:ext>
                </a:extLst>
              </a:tr>
              <a:tr h="49461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marL="66720" marR="66720" marT="33360" marB="333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91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74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Maxima and Minima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" b="35191"/>
          <a:stretch/>
        </p:blipFill>
        <p:spPr bwMode="auto">
          <a:xfrm>
            <a:off x="381134" y="1181100"/>
            <a:ext cx="11452228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1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Maxima and </a:t>
            </a:r>
            <a:r>
              <a:rPr lang="en-US" dirty="0" smtClean="0"/>
              <a:t>Minima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64966" r="-55" b="847"/>
          <a:stretch/>
        </p:blipFill>
        <p:spPr bwMode="auto">
          <a:xfrm>
            <a:off x="381134" y="1339850"/>
            <a:ext cx="11452228" cy="27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134" y="1219199"/>
            <a:ext cx="10829791" cy="2352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1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Maxima and Minima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9506" b="45281"/>
          <a:stretch/>
        </p:blipFill>
        <p:spPr>
          <a:xfrm>
            <a:off x="241300" y="1110657"/>
            <a:ext cx="11236900" cy="19659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81604"/>
          <a:stretch/>
        </p:blipFill>
        <p:spPr>
          <a:xfrm>
            <a:off x="241300" y="3279338"/>
            <a:ext cx="10312010" cy="245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Maxima and </a:t>
            </a:r>
            <a:r>
              <a:rPr lang="en-US" dirty="0" smtClean="0"/>
              <a:t>Minima (Continue)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9436" r="54107"/>
          <a:stretch/>
        </p:blipFill>
        <p:spPr>
          <a:xfrm>
            <a:off x="241300" y="1001722"/>
            <a:ext cx="5295900" cy="2325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2972" r="41487"/>
          <a:stretch/>
        </p:blipFill>
        <p:spPr>
          <a:xfrm>
            <a:off x="6422390" y="1001722"/>
            <a:ext cx="3856557" cy="5716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8632" r="41487" b="67705"/>
          <a:stretch/>
        </p:blipFill>
        <p:spPr>
          <a:xfrm>
            <a:off x="241300" y="3440671"/>
            <a:ext cx="5562600" cy="168076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432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Quiz:  </a:t>
            </a:r>
            <a:r>
              <a:rPr lang="en-US" dirty="0" smtClean="0"/>
              <a:t>Rounding Error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0299"/>
          <a:stretch/>
        </p:blipFill>
        <p:spPr>
          <a:xfrm>
            <a:off x="241301" y="1018127"/>
            <a:ext cx="11950700" cy="519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230312"/>
            <a:ext cx="100107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Sorting Functions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" b="51806"/>
          <a:stretch/>
        </p:blipFill>
        <p:spPr bwMode="auto">
          <a:xfrm>
            <a:off x="241300" y="1143000"/>
            <a:ext cx="9701770" cy="38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22048" y="3239822"/>
                <a:ext cx="1964690" cy="7124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1" smtClean="0">
                          <a:cs typeface="Arial" pitchFamily="34" charset="0"/>
                        </a:rPr>
                        <m:t>x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48" y="3239822"/>
                <a:ext cx="1964690" cy="712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89124" y="3239822"/>
            <a:ext cx="2972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cs typeface="Arial" pitchFamily="34" charset="0"/>
              </a:rPr>
              <a:t>First dimension =&gt; column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22048" y="4731534"/>
                <a:ext cx="1964690" cy="7124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1" smtClean="0">
                          <a:cs typeface="Arial" pitchFamily="34" charset="0"/>
                        </a:rPr>
                        <m:t>x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048" y="4731534"/>
                <a:ext cx="1964690" cy="712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45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Sorting Functions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t="47994" r="-444" b="620"/>
          <a:stretch/>
        </p:blipFill>
        <p:spPr bwMode="auto">
          <a:xfrm>
            <a:off x="241300" y="1143000"/>
            <a:ext cx="9693532" cy="416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6510" y="2038350"/>
            <a:ext cx="4695190" cy="19138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sz="2200" dirty="0" smtClean="0"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50610" y="1797050"/>
            <a:ext cx="396240" cy="241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US" sz="2200" dirty="0" smtClean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95360" y="1265723"/>
            <a:ext cx="115503" cy="19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5496" y="2396366"/>
                <a:ext cx="2906242" cy="11824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1" smtClean="0">
                          <a:cs typeface="Arial" pitchFamily="34" charset="0"/>
                        </a:rPr>
                        <m:t>x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96" y="2396366"/>
                <a:ext cx="2906242" cy="11824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57165" y="2396366"/>
                <a:ext cx="2906242" cy="11824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1" smtClean="0">
                          <a:cs typeface="Arial" pitchFamily="34" charset="0"/>
                        </a:rPr>
                        <m:t>x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165" y="2396366"/>
                <a:ext cx="2906242" cy="11824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2167759" y="2301766"/>
            <a:ext cx="430858" cy="1166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79428" y="2301766"/>
            <a:ext cx="430858" cy="1166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45496" y="5615866"/>
                <a:ext cx="2906242" cy="11824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1" smtClean="0">
                          <a:cs typeface="Arial" pitchFamily="34" charset="0"/>
                        </a:rPr>
                        <m:t>x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96" y="5615866"/>
                <a:ext cx="2906242" cy="11824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57165" y="5615866"/>
                <a:ext cx="2906242" cy="11824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1" smtClean="0">
                          <a:cs typeface="Arial" pitchFamily="34" charset="0"/>
                        </a:rPr>
                        <m:t>x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165" y="5615866"/>
                <a:ext cx="2906242" cy="11824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2611689" y="5521266"/>
            <a:ext cx="430858" cy="1166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323358" y="5521266"/>
            <a:ext cx="430858" cy="1166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8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Rounding Functions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88262"/>
              </p:ext>
            </p:extLst>
          </p:nvPr>
        </p:nvGraphicFramePr>
        <p:xfrm>
          <a:off x="241300" y="2844799"/>
          <a:ext cx="5011420" cy="3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284">
                  <a:extLst>
                    <a:ext uri="{9D8B030D-6E8A-4147-A177-3AD203B41FA5}">
                      <a16:colId xmlns:a16="http://schemas.microsoft.com/office/drawing/2014/main" val="3249901228"/>
                    </a:ext>
                  </a:extLst>
                </a:gridCol>
                <a:gridCol w="1002284">
                  <a:extLst>
                    <a:ext uri="{9D8B030D-6E8A-4147-A177-3AD203B41FA5}">
                      <a16:colId xmlns:a16="http://schemas.microsoft.com/office/drawing/2014/main" val="2281305948"/>
                    </a:ext>
                  </a:extLst>
                </a:gridCol>
                <a:gridCol w="1002284">
                  <a:extLst>
                    <a:ext uri="{9D8B030D-6E8A-4147-A177-3AD203B41FA5}">
                      <a16:colId xmlns:a16="http://schemas.microsoft.com/office/drawing/2014/main" val="3565686239"/>
                    </a:ext>
                  </a:extLst>
                </a:gridCol>
                <a:gridCol w="1002284">
                  <a:extLst>
                    <a:ext uri="{9D8B030D-6E8A-4147-A177-3AD203B41FA5}">
                      <a16:colId xmlns:a16="http://schemas.microsoft.com/office/drawing/2014/main" val="1564107767"/>
                    </a:ext>
                  </a:extLst>
                </a:gridCol>
                <a:gridCol w="1002284">
                  <a:extLst>
                    <a:ext uri="{9D8B030D-6E8A-4147-A177-3AD203B41FA5}">
                      <a16:colId xmlns:a16="http://schemas.microsoft.com/office/drawing/2014/main" val="35345207"/>
                    </a:ext>
                  </a:extLst>
                </a:gridCol>
              </a:tblGrid>
              <a:tr h="682400"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round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ceil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fix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floor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924716"/>
                  </a:ext>
                </a:extLst>
              </a:tr>
              <a:tr h="6824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0.3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4228716"/>
                  </a:ext>
                </a:extLst>
              </a:tr>
              <a:tr h="6824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0.6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307293"/>
                  </a:ext>
                </a:extLst>
              </a:tr>
              <a:tr h="6824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-0.3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-1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773546"/>
                  </a:ext>
                </a:extLst>
              </a:tr>
              <a:tr h="6824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-0.6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-1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0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-1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522822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881248" y="1752600"/>
            <a:ext cx="7928232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26760" y="1610360"/>
            <a:ext cx="0" cy="3251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204200" y="1610360"/>
            <a:ext cx="0" cy="3251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11880" y="1610360"/>
            <a:ext cx="0" cy="3251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24" r="27049" b="1898"/>
          <a:stretch/>
        </p:blipFill>
        <p:spPr bwMode="auto">
          <a:xfrm>
            <a:off x="5372100" y="3319474"/>
            <a:ext cx="6819900" cy="240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00980" y="2077720"/>
            <a:ext cx="105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6100" y="2077720"/>
            <a:ext cx="105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8420" y="2077720"/>
            <a:ext cx="105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7495540" y="166116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09540" y="166116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726940" y="1105823"/>
            <a:ext cx="105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-0.3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61200" y="1105823"/>
            <a:ext cx="105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0.6</a:t>
            </a:r>
          </a:p>
        </p:txBody>
      </p:sp>
      <p:sp>
        <p:nvSpPr>
          <p:cNvPr id="20" name="Oval 19"/>
          <p:cNvSpPr/>
          <p:nvPr/>
        </p:nvSpPr>
        <p:spPr>
          <a:xfrm>
            <a:off x="6212840" y="166116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778500" y="1105823"/>
            <a:ext cx="105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0.3</a:t>
            </a:r>
          </a:p>
        </p:txBody>
      </p:sp>
      <p:sp>
        <p:nvSpPr>
          <p:cNvPr id="22" name="Oval 21"/>
          <p:cNvSpPr/>
          <p:nvPr/>
        </p:nvSpPr>
        <p:spPr>
          <a:xfrm>
            <a:off x="4025901" y="1661160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591561" y="1105823"/>
            <a:ext cx="105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-0.6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r="27049" b="85233"/>
          <a:stretch/>
        </p:blipFill>
        <p:spPr bwMode="auto">
          <a:xfrm>
            <a:off x="5372100" y="2854961"/>
            <a:ext cx="6819900" cy="4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>
            <a:off x="8627533" y="4343400"/>
            <a:ext cx="9990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007600" y="4343400"/>
            <a:ext cx="999067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627533" y="5029200"/>
            <a:ext cx="23791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27533" y="5725633"/>
            <a:ext cx="24265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25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s</a:t>
            </a:r>
            <a:r>
              <a:rPr lang="en-US" dirty="0" smtClean="0"/>
              <a:t>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4352"/>
          <a:stretch/>
        </p:blipFill>
        <p:spPr>
          <a:xfrm>
            <a:off x="381772" y="972837"/>
            <a:ext cx="3358205" cy="2044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3623"/>
          <a:stretch/>
        </p:blipFill>
        <p:spPr>
          <a:xfrm>
            <a:off x="3960983" y="1050979"/>
            <a:ext cx="7915235" cy="17382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9742"/>
          <a:stretch/>
        </p:blipFill>
        <p:spPr>
          <a:xfrm>
            <a:off x="8871096" y="2903220"/>
            <a:ext cx="3005122" cy="375753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91" t="319" r="-291" b="81678"/>
          <a:stretch/>
        </p:blipFill>
        <p:spPr>
          <a:xfrm>
            <a:off x="3960983" y="3149316"/>
            <a:ext cx="4311590" cy="12093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6131" b="-487"/>
          <a:stretch/>
        </p:blipFill>
        <p:spPr>
          <a:xfrm>
            <a:off x="381772" y="3541391"/>
            <a:ext cx="3358205" cy="13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err="1" smtClean="0"/>
              <a:t>sortrows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9756"/>
          <a:stretch/>
        </p:blipFill>
        <p:spPr>
          <a:xfrm>
            <a:off x="310078" y="1042858"/>
            <a:ext cx="4245446" cy="28281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0958"/>
          <a:stretch/>
        </p:blipFill>
        <p:spPr>
          <a:xfrm>
            <a:off x="6841480" y="3566160"/>
            <a:ext cx="4924728" cy="300228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160" b="79206"/>
          <a:stretch/>
        </p:blipFill>
        <p:spPr>
          <a:xfrm>
            <a:off x="3521132" y="1042858"/>
            <a:ext cx="4115297" cy="119742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79" t="71614" r="179" b="-21858"/>
          <a:stretch/>
        </p:blipFill>
        <p:spPr>
          <a:xfrm>
            <a:off x="310078" y="3870960"/>
            <a:ext cx="4245446" cy="282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155" t="22313" r="155" b="59653"/>
          <a:stretch/>
        </p:blipFill>
        <p:spPr>
          <a:xfrm>
            <a:off x="6841480" y="2179320"/>
            <a:ext cx="4924728" cy="13868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9303844" y="3870960"/>
            <a:ext cx="430858" cy="1166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668179" y="2399512"/>
            <a:ext cx="430858" cy="1166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303844" y="5392714"/>
            <a:ext cx="430858" cy="1166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Quiz: </a:t>
            </a:r>
            <a:r>
              <a:rPr lang="en-US" dirty="0" smtClean="0"/>
              <a:t>Bulls and Cows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1299" y="1333917"/>
            <a:ext cx="825500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Bulls and Cows is a mind game played by two players. In the game, a random, 4-digit number is chosen and it's values are compared to those of another trial number. </a:t>
            </a:r>
            <a:r>
              <a:rPr lang="en-US" sz="2000" b="1" dirty="0"/>
              <a:t>All four digits of the number are different</a:t>
            </a:r>
            <a:r>
              <a:rPr lang="en-US" sz="2000" dirty="0"/>
              <a:t>. </a:t>
            </a:r>
            <a:r>
              <a:rPr lang="en-US" sz="2000" u="sng" dirty="0"/>
              <a:t>If any digit in the chosen number is the exact same value and in the exact same position as any digit in the trial number, this is called a bull. If the digit is present in both the trial number and chosen number, but is not in the same location, this is called a cow. </a:t>
            </a:r>
            <a:endParaRPr lang="en-US" sz="2000" dirty="0"/>
          </a:p>
        </p:txBody>
      </p:sp>
      <p:pic>
        <p:nvPicPr>
          <p:cNvPr id="1028" name="Picture 4" descr="https://lcms-files.mathworks.com/content/images/93eb9a9e-5d95-4954-8a00-10a8a9a2e9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75" y="1558925"/>
            <a:ext cx="28003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63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Quiz: </a:t>
            </a:r>
            <a:r>
              <a:rPr lang="en-US" dirty="0" smtClean="0"/>
              <a:t>Bulls and Cows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919162"/>
            <a:ext cx="11772900" cy="442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612" y="1166812"/>
            <a:ext cx="3176589" cy="1423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898" y="5348287"/>
            <a:ext cx="3863582" cy="11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2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Functions Used with Complex Numbers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" b="54361"/>
          <a:stretch/>
        </p:blipFill>
        <p:spPr bwMode="auto">
          <a:xfrm>
            <a:off x="241299" y="1044257"/>
            <a:ext cx="10673836" cy="432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4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Functions Used with Complex </a:t>
            </a:r>
            <a:r>
              <a:rPr lang="en-US" dirty="0" smtClean="0"/>
              <a:t>Numbers (Continue)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9" b="971"/>
          <a:stretch/>
        </p:blipFill>
        <p:spPr bwMode="auto">
          <a:xfrm>
            <a:off x="241299" y="1155700"/>
            <a:ext cx="9726485" cy="465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6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Complex Numbers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4583"/>
          <a:stretch/>
        </p:blipFill>
        <p:spPr>
          <a:xfrm>
            <a:off x="241300" y="1130300"/>
            <a:ext cx="6721475" cy="2820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8328" b="60588"/>
          <a:stretch/>
        </p:blipFill>
        <p:spPr>
          <a:xfrm>
            <a:off x="5930901" y="4070342"/>
            <a:ext cx="5489466" cy="11493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293" b="72598"/>
          <a:stretch/>
        </p:blipFill>
        <p:spPr>
          <a:xfrm>
            <a:off x="241300" y="4070343"/>
            <a:ext cx="4968875" cy="259934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50" name="Picture 2" descr="Image result for complex numb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1169052"/>
            <a:ext cx="254786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4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Complex Numbers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7577"/>
          <a:stretch/>
        </p:blipFill>
        <p:spPr>
          <a:xfrm>
            <a:off x="6823074" y="4134005"/>
            <a:ext cx="4794249" cy="2030647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241299" y="1590675"/>
            <a:ext cx="6207126" cy="2581275"/>
            <a:chOff x="241299" y="1028700"/>
            <a:chExt cx="5772652" cy="23286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76092" b="-642"/>
            <a:stretch/>
          </p:blipFill>
          <p:spPr>
            <a:xfrm>
              <a:off x="241300" y="2047833"/>
              <a:ext cx="5772651" cy="13095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-476" b="87083"/>
            <a:stretch/>
          </p:blipFill>
          <p:spPr>
            <a:xfrm>
              <a:off x="241299" y="1028700"/>
              <a:ext cx="5772651" cy="714375"/>
            </a:xfrm>
            <a:prstGeom prst="rect">
              <a:avLst/>
            </a:prstGeom>
          </p:spPr>
        </p:pic>
      </p:grpSp>
      <p:pic>
        <p:nvPicPr>
          <p:cNvPr id="8" name="Picture 2" descr="Image result for complex numb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1169052"/>
            <a:ext cx="254786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9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Computational Limits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" b="1404"/>
          <a:stretch/>
        </p:blipFill>
        <p:spPr bwMode="auto">
          <a:xfrm>
            <a:off x="168415" y="1225550"/>
            <a:ext cx="9408438" cy="318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 txBox="1">
            <a:spLocks/>
          </p:cNvSpPr>
          <p:nvPr/>
        </p:nvSpPr>
        <p:spPr>
          <a:xfrm>
            <a:off x="364065" y="4647749"/>
            <a:ext cx="11389785" cy="1098362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500" b="1" dirty="0" smtClean="0">
                <a:solidFill>
                  <a:srgbClr val="FF0000"/>
                </a:solidFill>
                <a:ea typeface="ＭＳ Ｐゴシック" charset="0"/>
              </a:rPr>
              <a:t>eps </a:t>
            </a:r>
            <a:r>
              <a:rPr lang="en-US" sz="2500" b="1" dirty="0">
                <a:solidFill>
                  <a:srgbClr val="FF0000"/>
                </a:solidFill>
                <a:ea typeface="ＭＳ Ｐゴシック" charset="0"/>
              </a:rPr>
              <a:t>: </a:t>
            </a:r>
            <a:r>
              <a:rPr lang="en-US" sz="2500" dirty="0">
                <a:solidFill>
                  <a:srgbClr val="FF0000"/>
                </a:solidFill>
                <a:ea typeface="ＭＳ Ｐゴシック" charset="0"/>
              </a:rPr>
              <a:t>Floating-point relative accuracy</a:t>
            </a:r>
          </a:p>
        </p:txBody>
      </p:sp>
      <p:sp>
        <p:nvSpPr>
          <p:cNvPr id="7" name="Rectangle 6"/>
          <p:cNvSpPr/>
          <p:nvPr/>
        </p:nvSpPr>
        <p:spPr>
          <a:xfrm>
            <a:off x="241300" y="6143387"/>
            <a:ext cx="11002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F9F9F"/>
                </a:solidFill>
                <a:latin typeface="Courier"/>
                <a:hlinkClick r:id="rId3"/>
              </a:rPr>
              <a:t>https://</a:t>
            </a:r>
            <a:r>
              <a:rPr lang="en-US" sz="1400" dirty="0" smtClean="0">
                <a:solidFill>
                  <a:srgbClr val="9F9F9F"/>
                </a:solidFill>
                <a:latin typeface="Courier"/>
                <a:hlinkClick r:id="rId3"/>
              </a:rPr>
              <a:t>www.mathworks.com/matlabcentral/answers/57444-faq-why-is-0-3-0-2-0-1-not-equal-to-zero</a:t>
            </a:r>
            <a:r>
              <a:rPr lang="en-US" sz="1400" dirty="0" smtClean="0">
                <a:solidFill>
                  <a:srgbClr val="9F9F9F"/>
                </a:solidFill>
                <a:latin typeface="Courier"/>
              </a:rPr>
              <a:t> </a:t>
            </a:r>
            <a:endParaRPr lang="en-US" sz="1400" dirty="0">
              <a:solidFill>
                <a:srgbClr val="9F9F9F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248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 smtClean="0"/>
              <a:t>Array Operations</a:t>
            </a:r>
            <a:endParaRPr lang="en-US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364065" y="1092730"/>
            <a:ext cx="11389785" cy="4653381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500" b="1" dirty="0" smtClean="0">
                <a:ea typeface="ＭＳ Ｐゴシック" charset="0"/>
              </a:rPr>
              <a:t>reshape</a:t>
            </a:r>
            <a:r>
              <a:rPr lang="en-US" sz="2500" dirty="0" smtClean="0">
                <a:ea typeface="ＭＳ Ｐゴシック" charset="0"/>
              </a:rPr>
              <a:t> </a:t>
            </a:r>
            <a:r>
              <a:rPr lang="en-US" sz="2500" dirty="0">
                <a:ea typeface="ＭＳ Ｐゴシック" charset="0"/>
              </a:rPr>
              <a:t>changes dimensions of a matrix to any matrix with the same number of elements     </a:t>
            </a:r>
          </a:p>
          <a:p>
            <a:pPr>
              <a:defRPr/>
            </a:pPr>
            <a:r>
              <a:rPr lang="en-US" sz="2500" b="1" dirty="0" smtClean="0">
                <a:ea typeface="ＭＳ Ｐゴシック" charset="0"/>
              </a:rPr>
              <a:t>diag </a:t>
            </a:r>
            <a:r>
              <a:rPr lang="en-US" sz="2500" dirty="0" smtClean="0">
                <a:ea typeface="ＭＳ Ｐゴシック" charset="0"/>
              </a:rPr>
              <a:t>create </a:t>
            </a:r>
            <a:r>
              <a:rPr lang="en-US" sz="2500" dirty="0">
                <a:ea typeface="ＭＳ Ｐゴシック" charset="0"/>
              </a:rPr>
              <a:t>diagonal matrix or get diagonal elements of matrix</a:t>
            </a:r>
          </a:p>
          <a:p>
            <a:pPr>
              <a:defRPr/>
            </a:pPr>
            <a:r>
              <a:rPr lang="en-US" sz="2500" b="1" dirty="0" smtClean="0">
                <a:ea typeface="ＭＳ Ｐゴシック" charset="0"/>
              </a:rPr>
              <a:t>rot90</a:t>
            </a:r>
            <a:r>
              <a:rPr lang="en-US" sz="2500" dirty="0" smtClean="0">
                <a:ea typeface="ＭＳ Ｐゴシック" charset="0"/>
              </a:rPr>
              <a:t> </a:t>
            </a:r>
            <a:r>
              <a:rPr lang="en-US" sz="2500" dirty="0">
                <a:ea typeface="ＭＳ Ｐゴシック" charset="0"/>
              </a:rPr>
              <a:t>rotates a matrix 90 degrees counter-clockwise       </a:t>
            </a:r>
            <a:endParaRPr lang="en-US" sz="2500" b="1" dirty="0">
              <a:ea typeface="ＭＳ Ｐゴシック" charset="0"/>
            </a:endParaRPr>
          </a:p>
          <a:p>
            <a:pPr>
              <a:defRPr/>
            </a:pPr>
            <a:r>
              <a:rPr lang="en-US" sz="2500" b="1" dirty="0" err="1">
                <a:ea typeface="ＭＳ Ｐゴシック" charset="0"/>
              </a:rPr>
              <a:t>fliplr</a:t>
            </a:r>
            <a:r>
              <a:rPr lang="en-US" sz="2500" dirty="0">
                <a:ea typeface="ＭＳ Ｐゴシック" charset="0"/>
              </a:rPr>
              <a:t>  flips columns of a matrix from left to right     </a:t>
            </a:r>
          </a:p>
          <a:p>
            <a:pPr>
              <a:defRPr/>
            </a:pPr>
            <a:r>
              <a:rPr lang="en-US" sz="2500" b="1" dirty="0" err="1">
                <a:ea typeface="ＭＳ Ｐゴシック" charset="0"/>
              </a:rPr>
              <a:t>flipud</a:t>
            </a:r>
            <a:r>
              <a:rPr lang="en-US" sz="2500" dirty="0">
                <a:ea typeface="ＭＳ Ｐゴシック" charset="0"/>
              </a:rPr>
              <a:t> flips rows of a matrix up to down</a:t>
            </a:r>
          </a:p>
          <a:p>
            <a:pPr>
              <a:defRPr/>
            </a:pPr>
            <a:r>
              <a:rPr lang="en-US" sz="2500" b="1" dirty="0">
                <a:ea typeface="ＭＳ Ｐゴシック" charset="0"/>
              </a:rPr>
              <a:t>flip</a:t>
            </a:r>
            <a:r>
              <a:rPr lang="en-US" sz="2500" dirty="0">
                <a:ea typeface="ＭＳ Ｐゴシック" charset="0"/>
              </a:rPr>
              <a:t> flips a row vector left to right, column vector or matrix up to down </a:t>
            </a:r>
            <a:endParaRPr lang="en-US" sz="2500" dirty="0" smtClean="0">
              <a:ea typeface="ＭＳ Ｐゴシック" charset="0"/>
            </a:endParaRPr>
          </a:p>
          <a:p>
            <a:r>
              <a:rPr lang="en-US" altLang="en-US" sz="2500" b="1" dirty="0" err="1"/>
              <a:t>repmat</a:t>
            </a:r>
            <a:r>
              <a:rPr lang="en-US" altLang="en-US" sz="2500" dirty="0"/>
              <a:t> replicates an entire matrix; it creates </a:t>
            </a:r>
            <a:r>
              <a:rPr lang="en-US" altLang="en-US" sz="2500" i="1" dirty="0"/>
              <a:t>m x n</a:t>
            </a:r>
            <a:r>
              <a:rPr lang="en-US" altLang="en-US" sz="2500" dirty="0"/>
              <a:t> copies of the matrix </a:t>
            </a:r>
          </a:p>
          <a:p>
            <a:r>
              <a:rPr lang="en-US" altLang="en-US" sz="2500" b="1" dirty="0" err="1"/>
              <a:t>repelem</a:t>
            </a:r>
            <a:r>
              <a:rPr lang="en-US" altLang="en-US" sz="2500" dirty="0"/>
              <a:t> replicates each element from a matrix in the dimensions </a:t>
            </a:r>
            <a:r>
              <a:rPr lang="en-US" altLang="en-US" sz="2500" dirty="0" smtClean="0"/>
              <a:t>specified </a:t>
            </a:r>
            <a:r>
              <a:rPr lang="en-US" sz="2500" dirty="0" smtClean="0">
                <a:ea typeface="ＭＳ Ｐゴシック" charset="0"/>
              </a:rPr>
              <a:t>   </a:t>
            </a:r>
          </a:p>
          <a:p>
            <a:pPr>
              <a:defRPr/>
            </a:pPr>
            <a:endParaRPr lang="en-US" sz="2500" b="1" dirty="0">
              <a:ea typeface="ＭＳ Ｐゴシック" charset="0"/>
            </a:endParaRPr>
          </a:p>
          <a:p>
            <a:pPr>
              <a:defRPr/>
            </a:pPr>
            <a:endParaRPr lang="en-US" sz="25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3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‘Round’ in 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591153"/>
            <a:ext cx="8891270" cy="3857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177" y="1673437"/>
            <a:ext cx="7596823" cy="2804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1300" y="5976035"/>
            <a:ext cx="8354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https://www.mathworks.com/help/matlab/ref/round.html#buftmpz-X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68519" y="2128520"/>
            <a:ext cx="2903855" cy="431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605" y="4197358"/>
            <a:ext cx="3994395" cy="20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2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Create and Index Arrays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0836"/>
          <a:stretch/>
        </p:blipFill>
        <p:spPr>
          <a:xfrm>
            <a:off x="3679808" y="1885949"/>
            <a:ext cx="4023768" cy="38195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78028"/>
            <a:ext cx="3129714" cy="2628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0352"/>
          <a:stretch/>
        </p:blipFill>
        <p:spPr>
          <a:xfrm>
            <a:off x="7983940" y="1885950"/>
            <a:ext cx="3984540" cy="38195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8696325" y="2181225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8925" y="2838450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9400" y="2181225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696325" y="2838450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0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Combine and Transform Array (</a:t>
            </a:r>
            <a:r>
              <a:rPr lang="en-US" dirty="0" err="1" smtClean="0"/>
              <a:t>horcat</a:t>
            </a:r>
            <a:r>
              <a:rPr lang="en-US" dirty="0" smtClean="0"/>
              <a:t>, </a:t>
            </a:r>
            <a:r>
              <a:rPr lang="en-US" dirty="0" err="1" smtClean="0"/>
              <a:t>vertcat</a:t>
            </a:r>
            <a:r>
              <a:rPr lang="en-US" dirty="0" smtClean="0"/>
              <a:t>, cat)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83099"/>
          <a:stretch/>
        </p:blipFill>
        <p:spPr>
          <a:xfrm>
            <a:off x="241299" y="1435100"/>
            <a:ext cx="5813781" cy="1450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6724" r="35853" b="18180"/>
          <a:stretch/>
        </p:blipFill>
        <p:spPr>
          <a:xfrm>
            <a:off x="9015944" y="1582208"/>
            <a:ext cx="2655356" cy="349461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5545122" y="2883694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02472" y="2883694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09415" y="3937125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02472" y="3937125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800892" y="1839754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800892" y="2537460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800892" y="3656346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00892" y="4354052"/>
            <a:ext cx="1390650" cy="65722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3"/>
          <p:cNvSpPr txBox="1">
            <a:spLocks/>
          </p:cNvSpPr>
          <p:nvPr/>
        </p:nvSpPr>
        <p:spPr>
          <a:xfrm>
            <a:off x="241300" y="2900388"/>
            <a:ext cx="2378076" cy="463209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500" b="1" dirty="0" smtClean="0">
                <a:ea typeface="ＭＳ Ｐゴシック" charset="0"/>
              </a:rPr>
              <a:t>[mat01 mat01]</a:t>
            </a:r>
          </a:p>
          <a:p>
            <a:pPr marL="0" indent="0">
              <a:buNone/>
              <a:defRPr/>
            </a:pPr>
            <a:endParaRPr lang="en-US" sz="2500" dirty="0">
              <a:ea typeface="ＭＳ Ｐゴシック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3516" b="67647"/>
          <a:stretch/>
        </p:blipFill>
        <p:spPr>
          <a:xfrm>
            <a:off x="291109" y="4187562"/>
            <a:ext cx="5813781" cy="758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5529"/>
          <a:stretch/>
        </p:blipFill>
        <p:spPr>
          <a:xfrm>
            <a:off x="4901671" y="1582208"/>
            <a:ext cx="3743539" cy="31040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5" name="Rectangle 3"/>
          <p:cNvSpPr txBox="1">
            <a:spLocks/>
          </p:cNvSpPr>
          <p:nvPr/>
        </p:nvSpPr>
        <p:spPr>
          <a:xfrm>
            <a:off x="241300" y="5035571"/>
            <a:ext cx="2378076" cy="463209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500" b="1" dirty="0" smtClean="0">
                <a:ea typeface="ＭＳ Ｐゴシック" charset="0"/>
              </a:rPr>
              <a:t>[mat01; mat01]</a:t>
            </a:r>
          </a:p>
          <a:p>
            <a:pPr marL="0" indent="0">
              <a:buNone/>
              <a:defRPr/>
            </a:pPr>
            <a:endParaRPr lang="en-US" sz="2500" dirty="0">
              <a:ea typeface="ＭＳ Ｐゴシック" charset="0"/>
            </a:endParaRPr>
          </a:p>
        </p:txBody>
      </p:sp>
      <p:sp>
        <p:nvSpPr>
          <p:cNvPr id="26" name="Rectangle 3"/>
          <p:cNvSpPr txBox="1">
            <a:spLocks/>
          </p:cNvSpPr>
          <p:nvPr/>
        </p:nvSpPr>
        <p:spPr>
          <a:xfrm>
            <a:off x="3231339" y="5332943"/>
            <a:ext cx="2378076" cy="463209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800" b="1" dirty="0" smtClean="0">
                <a:solidFill>
                  <a:srgbClr val="FF0000"/>
                </a:solidFill>
                <a:ea typeface="ＭＳ Ｐゴシック" charset="0"/>
              </a:rPr>
              <a:t>Readability</a:t>
            </a:r>
            <a:endParaRPr lang="en-US" sz="2800" dirty="0">
              <a:solidFill>
                <a:srgbClr val="FF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23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Cat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2825"/>
          <a:stretch/>
        </p:blipFill>
        <p:spPr>
          <a:xfrm>
            <a:off x="241300" y="938350"/>
            <a:ext cx="8001000" cy="318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1545" b="-154"/>
          <a:stretch/>
        </p:blipFill>
        <p:spPr>
          <a:xfrm>
            <a:off x="241300" y="4119700"/>
            <a:ext cx="11168884" cy="8104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64291" y="2287694"/>
            <a:ext cx="39315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/>
              <a:t>mat_g = zeros(n,n,2</a:t>
            </a:r>
            <a:r>
              <a:rPr lang="fi-FI" sz="2800" dirty="0" smtClean="0"/>
              <a:t>);</a:t>
            </a:r>
          </a:p>
          <a:p>
            <a:r>
              <a:rPr lang="fi-FI" sz="2800" dirty="0" smtClean="0"/>
              <a:t>mat_g</a:t>
            </a:r>
            <a:r>
              <a:rPr lang="fi-FI" sz="2800" dirty="0"/>
              <a:t>(:,:,1) = mat1</a:t>
            </a:r>
            <a:r>
              <a:rPr lang="fi-FI" sz="2800" dirty="0" smtClean="0"/>
              <a:t>;</a:t>
            </a:r>
          </a:p>
          <a:p>
            <a:r>
              <a:rPr lang="fi-FI" sz="2800" dirty="0" smtClean="0"/>
              <a:t>mat_g</a:t>
            </a:r>
            <a:r>
              <a:rPr lang="fi-FI" sz="2800" dirty="0"/>
              <a:t>(:,:,2) = mat2;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876611" y="5421113"/>
            <a:ext cx="4301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 smtClean="0"/>
              <a:t>mat_g = cat(3, mat1, mat2)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556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Combine and Transform Array (</a:t>
            </a:r>
            <a:r>
              <a:rPr lang="en-US" dirty="0" err="1" smtClean="0"/>
              <a:t>repelem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9068" b="42531"/>
          <a:stretch/>
        </p:blipFill>
        <p:spPr>
          <a:xfrm>
            <a:off x="241300" y="1646368"/>
            <a:ext cx="5540375" cy="15054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15" t="94" r="-1615" b="75257"/>
          <a:stretch/>
        </p:blipFill>
        <p:spPr>
          <a:xfrm>
            <a:off x="241300" y="3389443"/>
            <a:ext cx="3920657" cy="3171825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123077"/>
              </p:ext>
            </p:extLst>
          </p:nvPr>
        </p:nvGraphicFramePr>
        <p:xfrm>
          <a:off x="6013450" y="1652905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375162"/>
              </p:ext>
            </p:extLst>
          </p:nvPr>
        </p:nvGraphicFramePr>
        <p:xfrm>
          <a:off x="7154862" y="1652905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59256"/>
              </p:ext>
            </p:extLst>
          </p:nvPr>
        </p:nvGraphicFramePr>
        <p:xfrm>
          <a:off x="8913817" y="1652905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590962"/>
              </p:ext>
            </p:extLst>
          </p:nvPr>
        </p:nvGraphicFramePr>
        <p:xfrm>
          <a:off x="9823453" y="1652905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31605"/>
              </p:ext>
            </p:extLst>
          </p:nvPr>
        </p:nvGraphicFramePr>
        <p:xfrm>
          <a:off x="6153154" y="2862804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32176"/>
              </p:ext>
            </p:extLst>
          </p:nvPr>
        </p:nvGraphicFramePr>
        <p:xfrm>
          <a:off x="7062790" y="2862804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146376"/>
              </p:ext>
            </p:extLst>
          </p:nvPr>
        </p:nvGraphicFramePr>
        <p:xfrm>
          <a:off x="6153154" y="3796254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76176"/>
              </p:ext>
            </p:extLst>
          </p:nvPr>
        </p:nvGraphicFramePr>
        <p:xfrm>
          <a:off x="7062790" y="3796254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36143"/>
              </p:ext>
            </p:extLst>
          </p:nvPr>
        </p:nvGraphicFramePr>
        <p:xfrm>
          <a:off x="8924135" y="2933289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177068"/>
              </p:ext>
            </p:extLst>
          </p:nvPr>
        </p:nvGraphicFramePr>
        <p:xfrm>
          <a:off x="9833771" y="2933289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40970"/>
              </p:ext>
            </p:extLst>
          </p:nvPr>
        </p:nvGraphicFramePr>
        <p:xfrm>
          <a:off x="8924135" y="3725769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554633"/>
              </p:ext>
            </p:extLst>
          </p:nvPr>
        </p:nvGraphicFramePr>
        <p:xfrm>
          <a:off x="9833771" y="3725769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8988"/>
              </p:ext>
            </p:extLst>
          </p:nvPr>
        </p:nvGraphicFramePr>
        <p:xfrm>
          <a:off x="6552174" y="5402393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56154"/>
              </p:ext>
            </p:extLst>
          </p:nvPr>
        </p:nvGraphicFramePr>
        <p:xfrm>
          <a:off x="8913817" y="4914489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64378"/>
              </p:ext>
            </p:extLst>
          </p:nvPr>
        </p:nvGraphicFramePr>
        <p:xfrm>
          <a:off x="9905213" y="4914489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69481"/>
              </p:ext>
            </p:extLst>
          </p:nvPr>
        </p:nvGraphicFramePr>
        <p:xfrm>
          <a:off x="8913817" y="5827432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94576"/>
              </p:ext>
            </p:extLst>
          </p:nvPr>
        </p:nvGraphicFramePr>
        <p:xfrm>
          <a:off x="9905213" y="5827432"/>
          <a:ext cx="909636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818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54818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241299" y="1012702"/>
            <a:ext cx="10491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 err="1"/>
              <a:t>repelem</a:t>
            </a:r>
            <a:r>
              <a:rPr lang="en-US" altLang="en-US" sz="2400" dirty="0"/>
              <a:t> replicates each element from a matrix in the dimensions specified </a:t>
            </a:r>
            <a:r>
              <a:rPr lang="en-US" sz="2400" dirty="0">
                <a:ea typeface="ＭＳ Ｐゴシック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81837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Combine and Transform Array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8298"/>
          <a:stretch/>
        </p:blipFill>
        <p:spPr>
          <a:xfrm>
            <a:off x="241299" y="965198"/>
            <a:ext cx="5768975" cy="3552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5825" b="31982"/>
          <a:stretch/>
        </p:blipFill>
        <p:spPr>
          <a:xfrm>
            <a:off x="4536994" y="965198"/>
            <a:ext cx="3754019" cy="51689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9055" b="26"/>
          <a:stretch/>
        </p:blipFill>
        <p:spPr>
          <a:xfrm>
            <a:off x="8146969" y="965198"/>
            <a:ext cx="3754019" cy="378777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249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Quiz: </a:t>
            </a:r>
            <a:r>
              <a:rPr lang="en-US" dirty="0" smtClean="0"/>
              <a:t>Create Matrices</a:t>
            </a:r>
            <a:endParaRPr lang="en-US" dirty="0"/>
          </a:p>
        </p:txBody>
      </p:sp>
      <p:pic>
        <p:nvPicPr>
          <p:cNvPr id="6146" name="Picture 2" descr="https://lcms-files.mathworks.com/content/images/9bef4bc2-83ac-42d1-84b7-0cc4899e15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71964"/>
            <a:ext cx="11812905" cy="49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0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Quiz: </a:t>
            </a:r>
            <a:r>
              <a:rPr lang="en-US" dirty="0"/>
              <a:t>Create </a:t>
            </a:r>
            <a:r>
              <a:rPr lang="en-US" dirty="0" smtClean="0"/>
              <a:t>Matrices (Hint)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1790" y="1626353"/>
            <a:ext cx="5753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2800" dirty="0" smtClean="0"/>
              <a:t>eye(4,4)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60790"/>
              </p:ext>
            </p:extLst>
          </p:nvPr>
        </p:nvGraphicFramePr>
        <p:xfrm>
          <a:off x="6592415" y="1166593"/>
          <a:ext cx="194960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401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1908568081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3508318442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456562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3843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310967"/>
              </p:ext>
            </p:extLst>
          </p:nvPr>
        </p:nvGraphicFramePr>
        <p:xfrm>
          <a:off x="6592415" y="3227267"/>
          <a:ext cx="194960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401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1908568081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3508318442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456562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3843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37290"/>
              </p:ext>
            </p:extLst>
          </p:nvPr>
        </p:nvGraphicFramePr>
        <p:xfrm>
          <a:off x="8542019" y="3227267"/>
          <a:ext cx="194960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401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1908568081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3508318442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456562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3843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30943"/>
              </p:ext>
            </p:extLst>
          </p:nvPr>
        </p:nvGraphicFramePr>
        <p:xfrm>
          <a:off x="6592415" y="4812227"/>
          <a:ext cx="194960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401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1908568081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3508318442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456562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3843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615032"/>
              </p:ext>
            </p:extLst>
          </p:nvPr>
        </p:nvGraphicFramePr>
        <p:xfrm>
          <a:off x="8542019" y="4812227"/>
          <a:ext cx="194960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401">
                  <a:extLst>
                    <a:ext uri="{9D8B030D-6E8A-4147-A177-3AD203B41FA5}">
                      <a16:colId xmlns:a16="http://schemas.microsoft.com/office/drawing/2014/main" val="3229186666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2397493234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1908568081"/>
                    </a:ext>
                  </a:extLst>
                </a:gridCol>
                <a:gridCol w="487401">
                  <a:extLst>
                    <a:ext uri="{9D8B030D-6E8A-4147-A177-3AD203B41FA5}">
                      <a16:colId xmlns:a16="http://schemas.microsoft.com/office/drawing/2014/main" val="3508318442"/>
                    </a:ext>
                  </a:extLst>
                </a:gridCol>
              </a:tblGrid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970907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97275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456562"/>
                  </a:ext>
                </a:extLst>
              </a:tr>
              <a:tr h="3292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3843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592415" y="3227267"/>
            <a:ext cx="959005" cy="7884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83014" y="4015740"/>
            <a:ext cx="959005" cy="7884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57816" y="4820241"/>
            <a:ext cx="959005" cy="7884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16821" y="5590255"/>
            <a:ext cx="959005" cy="7884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97681" y="4542603"/>
            <a:ext cx="5753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 smtClean="0"/>
              <a:t>repelem(eye(4,4), 2,2)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79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332" y="1072277"/>
            <a:ext cx="11503767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Stormy </a:t>
            </a:r>
            <a:r>
              <a:rPr lang="en-US" sz="2000" dirty="0" err="1" smtClean="0">
                <a:cs typeface="Arial" pitchFamily="34" charset="0"/>
              </a:rPr>
              <a:t>Attaway</a:t>
            </a:r>
            <a:r>
              <a:rPr lang="en-US" sz="2000" dirty="0" smtClean="0">
                <a:cs typeface="Arial" pitchFamily="34" charset="0"/>
              </a:rPr>
              <a:t>, 2018, 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 smtClean="0">
                <a:cs typeface="Arial" pitchFamily="34" charset="0"/>
              </a:rPr>
              <a:t>: A </a:t>
            </a:r>
            <a:r>
              <a:rPr lang="en-US" sz="2000" dirty="0">
                <a:cs typeface="Arial" pitchFamily="34" charset="0"/>
              </a:rPr>
              <a:t>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Lecture </a:t>
            </a:r>
            <a:r>
              <a:rPr lang="en-US" sz="2000" dirty="0">
                <a:cs typeface="Arial" pitchFamily="34" charset="0"/>
              </a:rPr>
              <a:t>slides for </a:t>
            </a:r>
            <a:r>
              <a:rPr lang="en-US" sz="2000" dirty="0" smtClean="0">
                <a:cs typeface="Arial" pitchFamily="34" charset="0"/>
              </a:rPr>
              <a:t>“</a:t>
            </a:r>
            <a:r>
              <a:rPr lang="en-US" sz="2000" dirty="0" err="1" smtClean="0">
                <a:cs typeface="Arial" pitchFamily="34" charset="0"/>
              </a:rPr>
              <a:t>Matlab</a:t>
            </a:r>
            <a:r>
              <a:rPr lang="en-US" sz="2000" dirty="0">
                <a:cs typeface="Arial" pitchFamily="34" charset="0"/>
              </a:rPr>
              <a:t>: A Practical Introduction to Programming and Problem </a:t>
            </a:r>
            <a:r>
              <a:rPr lang="en-US" sz="2000" dirty="0" smtClean="0">
                <a:cs typeface="Arial" pitchFamily="34" charset="0"/>
              </a:rPr>
              <a:t>Solving”</a:t>
            </a:r>
            <a:endParaRPr lang="en-US" sz="2000" dirty="0"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Holly Moore, 2018, MATLAB for Engineers, 5</a:t>
            </a:r>
            <a:r>
              <a:rPr lang="en-US" sz="2000" baseline="30000" dirty="0" smtClean="0">
                <a:cs typeface="Arial" pitchFamily="34" charset="0"/>
              </a:rPr>
              <a:t>th</a:t>
            </a:r>
            <a:r>
              <a:rPr lang="en-US" sz="2000" dirty="0" smtClean="0">
                <a:cs typeface="Arial" pitchFamily="34" charset="0"/>
              </a:rPr>
              <a:t> edition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6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factor(x), </a:t>
            </a:r>
            <a:r>
              <a:rPr lang="en-US" dirty="0" err="1"/>
              <a:t>gcd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), and lcm(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69999"/>
            <a:ext cx="9321800" cy="5326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941" y="3933370"/>
            <a:ext cx="3672539" cy="23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0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2217"/>
          <a:stretch/>
        </p:blipFill>
        <p:spPr>
          <a:xfrm>
            <a:off x="241300" y="1009649"/>
            <a:ext cx="7846422" cy="485775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factorial(x) and </a:t>
            </a:r>
            <a:r>
              <a:rPr lang="en-US" dirty="0" err="1"/>
              <a:t>nchoosek</a:t>
            </a:r>
            <a:r>
              <a:rPr lang="en-US" dirty="0"/>
              <a:t>(</a:t>
            </a:r>
            <a:r>
              <a:rPr lang="en-US" dirty="0" err="1"/>
              <a:t>n,k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7784" b="613"/>
          <a:stretch/>
        </p:blipFill>
        <p:spPr>
          <a:xfrm>
            <a:off x="4571559" y="3571340"/>
            <a:ext cx="6869311" cy="306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208" y="3055937"/>
            <a:ext cx="2218267" cy="1871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871" y="1009649"/>
            <a:ext cx="2901949" cy="34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7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Common Math Functions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1300" y="1102360"/>
            <a:ext cx="10929208" cy="5404318"/>
            <a:chOff x="241300" y="1102360"/>
            <a:chExt cx="8551332" cy="4220411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3" b="81612"/>
            <a:stretch/>
          </p:blipFill>
          <p:spPr bwMode="auto">
            <a:xfrm>
              <a:off x="241300" y="1102360"/>
              <a:ext cx="8551332" cy="959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416" b="401"/>
            <a:stretch/>
          </p:blipFill>
          <p:spPr bwMode="auto">
            <a:xfrm>
              <a:off x="241300" y="2175310"/>
              <a:ext cx="8551332" cy="314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2317750" y="2330502"/>
            <a:ext cx="5124450" cy="1498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sz="2200" dirty="0" smtClean="0">
                <a:cs typeface="Arial" pitchFamily="34" charset="0"/>
              </a:rPr>
              <a:t>Return –1 is x is less than zero, a value of 0 if x equals zero, and a value of +1 if x is greater than zero</a:t>
            </a:r>
          </a:p>
        </p:txBody>
      </p:sp>
    </p:spTree>
    <p:extLst>
      <p:ext uri="{BB962C8B-B14F-4D97-AF65-F5344CB8AC3E}">
        <p14:creationId xmlns:p14="http://schemas.microsoft.com/office/powerpoint/2010/main" val="27756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 smtClean="0"/>
              <a:t>Common Math Functions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417190"/>
            <a:ext cx="6317186" cy="45911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89" y="1417190"/>
            <a:ext cx="1574742" cy="252736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41300" y="3261360"/>
            <a:ext cx="5316220" cy="345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41300" y="5156200"/>
            <a:ext cx="5316220" cy="345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Example: </a:t>
            </a:r>
            <a:r>
              <a:rPr lang="en-US" dirty="0"/>
              <a:t>Common Math </a:t>
            </a:r>
            <a:r>
              <a:rPr lang="en-US" dirty="0" smtClean="0"/>
              <a:t>Functions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314126"/>
            <a:ext cx="5041526" cy="2191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952" y="1186492"/>
            <a:ext cx="2259630" cy="2377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4505"/>
          <a:stretch/>
        </p:blipFill>
        <p:spPr>
          <a:xfrm>
            <a:off x="241300" y="4994872"/>
            <a:ext cx="10592578" cy="1515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450" y="4423643"/>
            <a:ext cx="2527300" cy="4439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sz="2200" b="1" u="sng" dirty="0" smtClean="0">
                <a:solidFill>
                  <a:srgbClr val="FF0000"/>
                </a:solidFill>
                <a:cs typeface="Arial" pitchFamily="34" charset="0"/>
              </a:rPr>
              <a:t>Quiz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952" y="3630799"/>
            <a:ext cx="5602099" cy="9874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2225040"/>
            <a:ext cx="57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cs typeface="Arial" pitchFamily="34" charset="0"/>
              </a:rPr>
              <a:t>2.5</a:t>
            </a:r>
          </a:p>
        </p:txBody>
      </p:sp>
    </p:spTree>
    <p:extLst>
      <p:ext uri="{BB962C8B-B14F-4D97-AF65-F5344CB8AC3E}">
        <p14:creationId xmlns:p14="http://schemas.microsoft.com/office/powerpoint/2010/main" val="84736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Function Used in Discrete Mathematics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1300" y="1338579"/>
            <a:ext cx="11455402" cy="3862070"/>
            <a:chOff x="184148" y="1047749"/>
            <a:chExt cx="11012063" cy="365356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0" b="65432"/>
            <a:stretch/>
          </p:blipFill>
          <p:spPr bwMode="auto">
            <a:xfrm>
              <a:off x="184148" y="1047749"/>
              <a:ext cx="11012063" cy="248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890" b="43762"/>
            <a:stretch/>
          </p:blipFill>
          <p:spPr bwMode="auto">
            <a:xfrm>
              <a:off x="184148" y="3784600"/>
              <a:ext cx="11012063" cy="916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1410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Example:</a:t>
            </a:r>
            <a:r>
              <a:rPr lang="en-US" dirty="0" smtClean="0"/>
              <a:t> Function </a:t>
            </a:r>
            <a:r>
              <a:rPr lang="en-US" dirty="0"/>
              <a:t>Used in Discrete </a:t>
            </a:r>
            <a:r>
              <a:rPr lang="en-US" dirty="0" smtClean="0"/>
              <a:t>Mathematics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33487"/>
            <a:ext cx="7398759" cy="4891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59" y="1531387"/>
            <a:ext cx="3933825" cy="45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8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7438</TotalTime>
  <Words>986</Words>
  <Application>Microsoft Office PowerPoint</Application>
  <PresentationFormat>Widescreen</PresentationFormat>
  <Paragraphs>375</Paragraphs>
  <Slides>49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Courier</vt:lpstr>
      <vt:lpstr>ＭＳ Ｐゴシック</vt:lpstr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Built-in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206</cp:revision>
  <dcterms:created xsi:type="dcterms:W3CDTF">2018-10-10T19:11:49Z</dcterms:created>
  <dcterms:modified xsi:type="dcterms:W3CDTF">2019-06-03T18:15:39Z</dcterms:modified>
</cp:coreProperties>
</file>